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notesMasterIdLst>
    <p:notesMasterId r:id="rId17"/>
  </p:notesMasterIdLst>
  <p:sldIdLst>
    <p:sldId id="256" r:id="rId5"/>
    <p:sldId id="381" r:id="rId6"/>
    <p:sldId id="397" r:id="rId7"/>
    <p:sldId id="396" r:id="rId8"/>
    <p:sldId id="388" r:id="rId9"/>
    <p:sldId id="471" r:id="rId10"/>
    <p:sldId id="475" r:id="rId11"/>
    <p:sldId id="476" r:id="rId12"/>
    <p:sldId id="433" r:id="rId13"/>
    <p:sldId id="440" r:id="rId14"/>
    <p:sldId id="441" r:id="rId15"/>
    <p:sldId id="3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D2250B-1756-E421-4D3F-BAAD99B32D01}" name="Siobhan Dunn" initials="SD" userId="S::sdunn2@ed.ac.uk::401f8bdf-2d54-4a9a-ab2b-ea61c38e94c2" providerId="AD"/>
  <p188:author id="{8B7D2A0B-5C79-F411-C418-542774F3BF6B}" name="Sarah Harvey" initials="SH" userId="S::sharvey3@ed.ac.uk::07e70ad9-96c0-47b7-bb63-100b8fba919c" providerId="AD"/>
  <p188:author id="{BEC02C24-70D0-8CA3-46C1-F69001F815B0}" name="Laura Dougan" initials="LD" userId="S::ldougan@ed.ac.uk::691590b6-5063-42b0-bc24-a2a461271281" providerId="AD"/>
  <p188:author id="{48C04333-10EE-CE06-8FAC-4F1CE98D24E4}" name="Patricia Erskine" initials="PE" userId="S::perskine@ed.ac.uk::4422b6b5-81b7-421b-8303-fecc2d622044" providerId="AD"/>
  <p188:author id="{5CF53E4A-8A05-ED16-5C8B-11EA9BED1671}" name="Ingrid Heersche" initials="IH" userId="S::iheersch@ed.ac.uk::d61e0a69-ee7c-48d3-b531-8f19106d18b9" providerId="AD"/>
  <p188:author id="{6CF6EFA1-8F5A-786C-8353-A80637A9F933}" name="Valentina Guerrieri" initials="VG" userId="S::vguerrie@ed.ac.uk::e57f7fc8-d1d4-4caf-9d41-86d3e0d9ad93" providerId="AD"/>
  <p188:author id="{3EE708FC-DF70-7A38-C74B-32B984676648}" name="Douglas Graham" initials="DG" userId="S::v1dgrah2@ed.ac.uk::bbba4c9d-3aad-4f06-bb34-2bbebd7f97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59C"/>
    <a:srgbClr val="88BFDE"/>
    <a:srgbClr val="888FDE"/>
    <a:srgbClr val="F8F8F8"/>
    <a:srgbClr val="F1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D315C1-F97A-46C3-A93F-D5D9FFC410AC}" v="8" dt="2025-11-05T11:34:24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2" y="164"/>
      </p:cViewPr>
      <p:guideLst>
        <p:guide orient="horz" pos="11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Harvey" userId="S::sharvey3@ed.ac.uk::07e70ad9-96c0-47b7-bb63-100b8fba919c" providerId="AD" clId="Web-{CDD315C1-F97A-46C3-A93F-D5D9FFC410AC}"/>
    <pc:docChg chg="modSld">
      <pc:chgData name="Sarah Harvey" userId="S::sharvey3@ed.ac.uk::07e70ad9-96c0-47b7-bb63-100b8fba919c" providerId="AD" clId="Web-{CDD315C1-F97A-46C3-A93F-D5D9FFC410AC}" dt="2025-11-05T11:34:24.178" v="5" actId="14100"/>
      <pc:docMkLst>
        <pc:docMk/>
      </pc:docMkLst>
      <pc:sldChg chg="modSp">
        <pc:chgData name="Sarah Harvey" userId="S::sharvey3@ed.ac.uk::07e70ad9-96c0-47b7-bb63-100b8fba919c" providerId="AD" clId="Web-{CDD315C1-F97A-46C3-A93F-D5D9FFC410AC}" dt="2025-11-05T11:34:24.178" v="5" actId="14100"/>
        <pc:sldMkLst>
          <pc:docMk/>
          <pc:sldMk cId="1441852054" sldId="441"/>
        </pc:sldMkLst>
        <pc:spChg chg="mod">
          <ac:chgData name="Sarah Harvey" userId="S::sharvey3@ed.ac.uk::07e70ad9-96c0-47b7-bb63-100b8fba919c" providerId="AD" clId="Web-{CDD315C1-F97A-46C3-A93F-D5D9FFC410AC}" dt="2025-11-05T11:34:24.178" v="5" actId="14100"/>
          <ac:spMkLst>
            <pc:docMk/>
            <pc:sldMk cId="1441852054" sldId="441"/>
            <ac:spMk id="4" creationId="{C6947598-01A4-427F-B9EC-F462EF12C46B}"/>
          </ac:spMkLst>
        </pc:spChg>
      </pc:sldChg>
    </pc:docChg>
  </pc:docChgLst>
  <pc:docChgLst>
    <pc:chgData name="Sarah Harvey" userId="07e70ad9-96c0-47b7-bb63-100b8fba919c" providerId="ADAL" clId="{72E607E0-9064-4015-B07B-0BDEAB36419F}"/>
    <pc:docChg chg="undo custSel addSld delSld modSld">
      <pc:chgData name="Sarah Harvey" userId="07e70ad9-96c0-47b7-bb63-100b8fba919c" providerId="ADAL" clId="{72E607E0-9064-4015-B07B-0BDEAB36419F}" dt="2025-11-04T22:09:33.369" v="1814" actId="20577"/>
      <pc:docMkLst>
        <pc:docMk/>
      </pc:docMkLst>
      <pc:sldChg chg="modSp mod">
        <pc:chgData name="Sarah Harvey" userId="07e70ad9-96c0-47b7-bb63-100b8fba919c" providerId="ADAL" clId="{72E607E0-9064-4015-B07B-0BDEAB36419F}" dt="2025-11-04T21:46:00.208" v="662" actId="1076"/>
        <pc:sldMkLst>
          <pc:docMk/>
          <pc:sldMk cId="2555726910" sldId="256"/>
        </pc:sldMkLst>
        <pc:spChg chg="mod">
          <ac:chgData name="Sarah Harvey" userId="07e70ad9-96c0-47b7-bb63-100b8fba919c" providerId="ADAL" clId="{72E607E0-9064-4015-B07B-0BDEAB36419F}" dt="2025-11-04T21:46:00.208" v="662" actId="1076"/>
          <ac:spMkLst>
            <pc:docMk/>
            <pc:sldMk cId="2555726910" sldId="256"/>
            <ac:spMk id="2" creationId="{9C53CCE4-475B-DE67-53EF-A0CF87AAC178}"/>
          </ac:spMkLst>
        </pc:spChg>
        <pc:picChg chg="mod">
          <ac:chgData name="Sarah Harvey" userId="07e70ad9-96c0-47b7-bb63-100b8fba919c" providerId="ADAL" clId="{72E607E0-9064-4015-B07B-0BDEAB36419F}" dt="2025-11-04T21:38:09.580" v="413" actId="1076"/>
          <ac:picMkLst>
            <pc:docMk/>
            <pc:sldMk cId="2555726910" sldId="256"/>
            <ac:picMk id="7" creationId="{E3FD182C-624B-2993-A0C5-DCDD50405A64}"/>
          </ac:picMkLst>
        </pc:picChg>
      </pc:sldChg>
      <pc:sldChg chg="modSp mod">
        <pc:chgData name="Sarah Harvey" userId="07e70ad9-96c0-47b7-bb63-100b8fba919c" providerId="ADAL" clId="{72E607E0-9064-4015-B07B-0BDEAB36419F}" dt="2025-11-04T21:46:18.529" v="666" actId="1076"/>
        <pc:sldMkLst>
          <pc:docMk/>
          <pc:sldMk cId="2492857324" sldId="381"/>
        </pc:sldMkLst>
        <pc:spChg chg="mod">
          <ac:chgData name="Sarah Harvey" userId="07e70ad9-96c0-47b7-bb63-100b8fba919c" providerId="ADAL" clId="{72E607E0-9064-4015-B07B-0BDEAB36419F}" dt="2025-11-04T21:46:10.628" v="663" actId="1076"/>
          <ac:spMkLst>
            <pc:docMk/>
            <pc:sldMk cId="2492857324" sldId="381"/>
            <ac:spMk id="2" creationId="{9C53CCE4-475B-DE67-53EF-A0CF87AAC178}"/>
          </ac:spMkLst>
        </pc:spChg>
        <pc:spChg chg="mod">
          <ac:chgData name="Sarah Harvey" userId="07e70ad9-96c0-47b7-bb63-100b8fba919c" providerId="ADAL" clId="{72E607E0-9064-4015-B07B-0BDEAB36419F}" dt="2025-11-04T21:46:18.529" v="666" actId="1076"/>
          <ac:spMkLst>
            <pc:docMk/>
            <pc:sldMk cId="2492857324" sldId="381"/>
            <ac:spMk id="13" creationId="{D6DA1AD8-77F8-135A-6987-D87BCDCC1AD2}"/>
          </ac:spMkLst>
        </pc:spChg>
      </pc:sldChg>
      <pc:sldChg chg="modSp mod">
        <pc:chgData name="Sarah Harvey" userId="07e70ad9-96c0-47b7-bb63-100b8fba919c" providerId="ADAL" clId="{72E607E0-9064-4015-B07B-0BDEAB36419F}" dt="2025-11-04T22:04:18.029" v="1527" actId="1076"/>
        <pc:sldMkLst>
          <pc:docMk/>
          <pc:sldMk cId="3710291544" sldId="388"/>
        </pc:sldMkLst>
        <pc:spChg chg="mod">
          <ac:chgData name="Sarah Harvey" userId="07e70ad9-96c0-47b7-bb63-100b8fba919c" providerId="ADAL" clId="{72E607E0-9064-4015-B07B-0BDEAB36419F}" dt="2025-11-04T22:04:18.029" v="1527" actId="1076"/>
          <ac:spMkLst>
            <pc:docMk/>
            <pc:sldMk cId="3710291544" sldId="388"/>
            <ac:spMk id="5" creationId="{C23079DB-982F-984F-6A70-A1548DD4F393}"/>
          </ac:spMkLst>
        </pc:spChg>
      </pc:sldChg>
      <pc:sldChg chg="modSp mod">
        <pc:chgData name="Sarah Harvey" userId="07e70ad9-96c0-47b7-bb63-100b8fba919c" providerId="ADAL" clId="{72E607E0-9064-4015-B07B-0BDEAB36419F}" dt="2025-11-04T21:44:26.526" v="657" actId="20577"/>
        <pc:sldMkLst>
          <pc:docMk/>
          <pc:sldMk cId="2224951826" sldId="396"/>
        </pc:sldMkLst>
        <pc:spChg chg="mod">
          <ac:chgData name="Sarah Harvey" userId="07e70ad9-96c0-47b7-bb63-100b8fba919c" providerId="ADAL" clId="{72E607E0-9064-4015-B07B-0BDEAB36419F}" dt="2025-11-04T21:43:30.747" v="614" actId="20577"/>
          <ac:spMkLst>
            <pc:docMk/>
            <pc:sldMk cId="2224951826" sldId="396"/>
            <ac:spMk id="2" creationId="{C2F8B40F-1819-19D3-2D74-DA13C47B8BA5}"/>
          </ac:spMkLst>
        </pc:spChg>
        <pc:spChg chg="mod">
          <ac:chgData name="Sarah Harvey" userId="07e70ad9-96c0-47b7-bb63-100b8fba919c" providerId="ADAL" clId="{72E607E0-9064-4015-B07B-0BDEAB36419F}" dt="2025-11-04T21:44:26.526" v="657" actId="20577"/>
          <ac:spMkLst>
            <pc:docMk/>
            <pc:sldMk cId="2224951826" sldId="396"/>
            <ac:spMk id="7" creationId="{96CE3AAE-D846-2D87-CE2E-39212854F494}"/>
          </ac:spMkLst>
        </pc:spChg>
      </pc:sldChg>
      <pc:sldChg chg="addSp delSp modSp mod">
        <pc:chgData name="Sarah Harvey" userId="07e70ad9-96c0-47b7-bb63-100b8fba919c" providerId="ADAL" clId="{72E607E0-9064-4015-B07B-0BDEAB36419F}" dt="2025-11-04T21:43:06.374" v="610" actId="20577"/>
        <pc:sldMkLst>
          <pc:docMk/>
          <pc:sldMk cId="83515178" sldId="397"/>
        </pc:sldMkLst>
        <pc:spChg chg="add del">
          <ac:chgData name="Sarah Harvey" userId="07e70ad9-96c0-47b7-bb63-100b8fba919c" providerId="ADAL" clId="{72E607E0-9064-4015-B07B-0BDEAB36419F}" dt="2025-11-04T21:42:58.473" v="607" actId="478"/>
          <ac:spMkLst>
            <pc:docMk/>
            <pc:sldMk cId="83515178" sldId="397"/>
            <ac:spMk id="11" creationId="{79BF9898-7B75-CABF-CBF6-AD1826022710}"/>
          </ac:spMkLst>
        </pc:spChg>
        <pc:spChg chg="add del">
          <ac:chgData name="Sarah Harvey" userId="07e70ad9-96c0-47b7-bb63-100b8fba919c" providerId="ADAL" clId="{72E607E0-9064-4015-B07B-0BDEAB36419F}" dt="2025-11-04T21:42:57.902" v="606" actId="478"/>
          <ac:spMkLst>
            <pc:docMk/>
            <pc:sldMk cId="83515178" sldId="397"/>
            <ac:spMk id="12" creationId="{02BC52FC-582A-787C-A4E4-6D03703397D7}"/>
          </ac:spMkLst>
        </pc:spChg>
        <pc:spChg chg="add del">
          <ac:chgData name="Sarah Harvey" userId="07e70ad9-96c0-47b7-bb63-100b8fba919c" providerId="ADAL" clId="{72E607E0-9064-4015-B07B-0BDEAB36419F}" dt="2025-11-04T21:42:58.967" v="608" actId="478"/>
          <ac:spMkLst>
            <pc:docMk/>
            <pc:sldMk cId="83515178" sldId="397"/>
            <ac:spMk id="13" creationId="{457DF302-B58B-54D1-8D9F-F64CB921D122}"/>
          </ac:spMkLst>
        </pc:spChg>
        <pc:spChg chg="add del mod">
          <ac:chgData name="Sarah Harvey" userId="07e70ad9-96c0-47b7-bb63-100b8fba919c" providerId="ADAL" clId="{72E607E0-9064-4015-B07B-0BDEAB36419F}" dt="2025-11-04T21:43:06.374" v="610" actId="20577"/>
          <ac:spMkLst>
            <pc:docMk/>
            <pc:sldMk cId="83515178" sldId="397"/>
            <ac:spMk id="14" creationId="{28BB3141-7A24-05B4-E5F0-EA433E14214F}"/>
          </ac:spMkLst>
        </pc:spChg>
        <pc:cxnChg chg="add del">
          <ac:chgData name="Sarah Harvey" userId="07e70ad9-96c0-47b7-bb63-100b8fba919c" providerId="ADAL" clId="{72E607E0-9064-4015-B07B-0BDEAB36419F}" dt="2025-11-04T21:42:57.518" v="605" actId="478"/>
          <ac:cxnSpMkLst>
            <pc:docMk/>
            <pc:sldMk cId="83515178" sldId="397"/>
            <ac:cxnSpMk id="24" creationId="{F5845BA1-EDED-F07A-732E-EB1C9EBC230E}"/>
          </ac:cxnSpMkLst>
        </pc:cxnChg>
        <pc:cxnChg chg="add del">
          <ac:chgData name="Sarah Harvey" userId="07e70ad9-96c0-47b7-bb63-100b8fba919c" providerId="ADAL" clId="{72E607E0-9064-4015-B07B-0BDEAB36419F}" dt="2025-11-04T21:42:57.127" v="604" actId="478"/>
          <ac:cxnSpMkLst>
            <pc:docMk/>
            <pc:sldMk cId="83515178" sldId="397"/>
            <ac:cxnSpMk id="31" creationId="{399D19DF-1A6C-44F1-7FD3-C622BCAADEAF}"/>
          </ac:cxnSpMkLst>
        </pc:cxnChg>
        <pc:cxnChg chg="add del">
          <ac:chgData name="Sarah Harvey" userId="07e70ad9-96c0-47b7-bb63-100b8fba919c" providerId="ADAL" clId="{72E607E0-9064-4015-B07B-0BDEAB36419F}" dt="2025-11-04T21:42:56.320" v="602" actId="478"/>
          <ac:cxnSpMkLst>
            <pc:docMk/>
            <pc:sldMk cId="83515178" sldId="397"/>
            <ac:cxnSpMk id="32" creationId="{8CCC50FA-1A01-1541-3A80-241F53556373}"/>
          </ac:cxnSpMkLst>
        </pc:cxnChg>
        <pc:cxnChg chg="add del">
          <ac:chgData name="Sarah Harvey" userId="07e70ad9-96c0-47b7-bb63-100b8fba919c" providerId="ADAL" clId="{72E607E0-9064-4015-B07B-0BDEAB36419F}" dt="2025-11-04T21:42:56.727" v="603" actId="478"/>
          <ac:cxnSpMkLst>
            <pc:docMk/>
            <pc:sldMk cId="83515178" sldId="397"/>
            <ac:cxnSpMk id="33" creationId="{3A36818B-0BB6-4E7C-3D49-7F7C6A7388C9}"/>
          </ac:cxnSpMkLst>
        </pc:cxnChg>
      </pc:sldChg>
      <pc:sldChg chg="del">
        <pc:chgData name="Sarah Harvey" userId="07e70ad9-96c0-47b7-bb63-100b8fba919c" providerId="ADAL" clId="{72E607E0-9064-4015-B07B-0BDEAB36419F}" dt="2025-11-04T21:35:12.588" v="136" actId="2696"/>
        <pc:sldMkLst>
          <pc:docMk/>
          <pc:sldMk cId="250852878" sldId="424"/>
        </pc:sldMkLst>
      </pc:sldChg>
      <pc:sldChg chg="modSp mod">
        <pc:chgData name="Sarah Harvey" userId="07e70ad9-96c0-47b7-bb63-100b8fba919c" providerId="ADAL" clId="{72E607E0-9064-4015-B07B-0BDEAB36419F}" dt="2025-11-04T21:47:41.725" v="675" actId="20577"/>
        <pc:sldMkLst>
          <pc:docMk/>
          <pc:sldMk cId="1441852054" sldId="441"/>
        </pc:sldMkLst>
        <pc:spChg chg="mod">
          <ac:chgData name="Sarah Harvey" userId="07e70ad9-96c0-47b7-bb63-100b8fba919c" providerId="ADAL" clId="{72E607E0-9064-4015-B07B-0BDEAB36419F}" dt="2025-11-04T21:47:41.725" v="675" actId="20577"/>
          <ac:spMkLst>
            <pc:docMk/>
            <pc:sldMk cId="1441852054" sldId="441"/>
            <ac:spMk id="4" creationId="{C6947598-01A4-427F-B9EC-F462EF12C46B}"/>
          </ac:spMkLst>
        </pc:spChg>
      </pc:sldChg>
      <pc:sldChg chg="modSp mod">
        <pc:chgData name="Sarah Harvey" userId="07e70ad9-96c0-47b7-bb63-100b8fba919c" providerId="ADAL" clId="{72E607E0-9064-4015-B07B-0BDEAB36419F}" dt="2025-11-04T22:09:33.369" v="1814" actId="20577"/>
        <pc:sldMkLst>
          <pc:docMk/>
          <pc:sldMk cId="1978069186" sldId="471"/>
        </pc:sldMkLst>
        <pc:spChg chg="mod">
          <ac:chgData name="Sarah Harvey" userId="07e70ad9-96c0-47b7-bb63-100b8fba919c" providerId="ADAL" clId="{72E607E0-9064-4015-B07B-0BDEAB36419F}" dt="2025-11-04T22:04:08.589" v="1526" actId="20577"/>
          <ac:spMkLst>
            <pc:docMk/>
            <pc:sldMk cId="1978069186" sldId="471"/>
            <ac:spMk id="2" creationId="{13B1F1C8-D5EF-4ABF-A50B-69D5EDA16CFC}"/>
          </ac:spMkLst>
        </pc:spChg>
        <pc:spChg chg="mod">
          <ac:chgData name="Sarah Harvey" userId="07e70ad9-96c0-47b7-bb63-100b8fba919c" providerId="ADAL" clId="{72E607E0-9064-4015-B07B-0BDEAB36419F}" dt="2025-11-04T22:09:33.369" v="1814" actId="20577"/>
          <ac:spMkLst>
            <pc:docMk/>
            <pc:sldMk cId="1978069186" sldId="471"/>
            <ac:spMk id="3" creationId="{39B264EE-B74E-41EE-8B97-639777907AF7}"/>
          </ac:spMkLst>
        </pc:spChg>
      </pc:sldChg>
      <pc:sldChg chg="del">
        <pc:chgData name="Sarah Harvey" userId="07e70ad9-96c0-47b7-bb63-100b8fba919c" providerId="ADAL" clId="{72E607E0-9064-4015-B07B-0BDEAB36419F}" dt="2025-11-04T21:34:36.217" v="133" actId="47"/>
        <pc:sldMkLst>
          <pc:docMk/>
          <pc:sldMk cId="2681264591" sldId="472"/>
        </pc:sldMkLst>
      </pc:sldChg>
      <pc:sldChg chg="del">
        <pc:chgData name="Sarah Harvey" userId="07e70ad9-96c0-47b7-bb63-100b8fba919c" providerId="ADAL" clId="{72E607E0-9064-4015-B07B-0BDEAB36419F}" dt="2025-11-04T21:34:37.799" v="134" actId="47"/>
        <pc:sldMkLst>
          <pc:docMk/>
          <pc:sldMk cId="3972619598" sldId="473"/>
        </pc:sldMkLst>
      </pc:sldChg>
      <pc:sldChg chg="del">
        <pc:chgData name="Sarah Harvey" userId="07e70ad9-96c0-47b7-bb63-100b8fba919c" providerId="ADAL" clId="{72E607E0-9064-4015-B07B-0BDEAB36419F}" dt="2025-11-04T21:34:40.235" v="135" actId="47"/>
        <pc:sldMkLst>
          <pc:docMk/>
          <pc:sldMk cId="4160746473" sldId="474"/>
        </pc:sldMkLst>
      </pc:sldChg>
      <pc:sldChg chg="modSp mod">
        <pc:chgData name="Sarah Harvey" userId="07e70ad9-96c0-47b7-bb63-100b8fba919c" providerId="ADAL" clId="{72E607E0-9064-4015-B07B-0BDEAB36419F}" dt="2025-11-04T22:05:29.901" v="1538" actId="20577"/>
        <pc:sldMkLst>
          <pc:docMk/>
          <pc:sldMk cId="1790493017" sldId="475"/>
        </pc:sldMkLst>
        <pc:spChg chg="mod">
          <ac:chgData name="Sarah Harvey" userId="07e70ad9-96c0-47b7-bb63-100b8fba919c" providerId="ADAL" clId="{72E607E0-9064-4015-B07B-0BDEAB36419F}" dt="2025-11-04T22:05:29.901" v="1538" actId="20577"/>
          <ac:spMkLst>
            <pc:docMk/>
            <pc:sldMk cId="1790493017" sldId="475"/>
            <ac:spMk id="2" creationId="{23397B81-DE45-CCBD-660D-FDF54DBE25E2}"/>
          </ac:spMkLst>
        </pc:spChg>
        <pc:spChg chg="mod">
          <ac:chgData name="Sarah Harvey" userId="07e70ad9-96c0-47b7-bb63-100b8fba919c" providerId="ADAL" clId="{72E607E0-9064-4015-B07B-0BDEAB36419F}" dt="2025-11-04T21:52:25.999" v="676" actId="1076"/>
          <ac:spMkLst>
            <pc:docMk/>
            <pc:sldMk cId="1790493017" sldId="475"/>
            <ac:spMk id="3" creationId="{96B1D836-9020-CB36-E194-978BB7471FB5}"/>
          </ac:spMkLst>
        </pc:spChg>
      </pc:sldChg>
      <pc:sldChg chg="modSp add mod">
        <pc:chgData name="Sarah Harvey" userId="07e70ad9-96c0-47b7-bb63-100b8fba919c" providerId="ADAL" clId="{72E607E0-9064-4015-B07B-0BDEAB36419F}" dt="2025-11-04T22:02:20.349" v="1517" actId="20577"/>
        <pc:sldMkLst>
          <pc:docMk/>
          <pc:sldMk cId="4031230925" sldId="476"/>
        </pc:sldMkLst>
        <pc:spChg chg="mod">
          <ac:chgData name="Sarah Harvey" userId="07e70ad9-96c0-47b7-bb63-100b8fba919c" providerId="ADAL" clId="{72E607E0-9064-4015-B07B-0BDEAB36419F}" dt="2025-11-04T21:34:29.182" v="132" actId="20577"/>
          <ac:spMkLst>
            <pc:docMk/>
            <pc:sldMk cId="4031230925" sldId="476"/>
            <ac:spMk id="2" creationId="{23397B81-DE45-CCBD-660D-FDF54DBE25E2}"/>
          </ac:spMkLst>
        </pc:spChg>
        <pc:spChg chg="mod">
          <ac:chgData name="Sarah Harvey" userId="07e70ad9-96c0-47b7-bb63-100b8fba919c" providerId="ADAL" clId="{72E607E0-9064-4015-B07B-0BDEAB36419F}" dt="2025-11-04T22:02:20.349" v="1517" actId="20577"/>
          <ac:spMkLst>
            <pc:docMk/>
            <pc:sldMk cId="4031230925" sldId="476"/>
            <ac:spMk id="3" creationId="{96B1D836-9020-CB36-E194-978BB7471F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01B6B-D2DB-8C4C-B624-298600536329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96A8A-862E-CB46-BB14-83AE64D63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6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BAB868-74C0-089B-36C3-74847BD95D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36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1CA28-3258-8E7C-4A8A-53329C746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504257"/>
            <a:ext cx="9441749" cy="773738"/>
          </a:xfrm>
        </p:spPr>
        <p:txBody>
          <a:bodyPr wrap="square" lIns="90000" anchor="b">
            <a:spAutoFit/>
          </a:bodyPr>
          <a:lstStyle>
            <a:lvl1pPr algn="l">
              <a:lnSpc>
                <a:spcPct val="80000"/>
              </a:lnSpc>
              <a:defRPr sz="5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A5E82-5525-AAD1-F315-C23069498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95800"/>
            <a:ext cx="9441750" cy="480131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7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4EF734-225C-739B-F39B-280EC6EACF8A}"/>
              </a:ext>
            </a:extLst>
          </p:cNvPr>
          <p:cNvSpPr/>
          <p:nvPr userDrawn="1"/>
        </p:nvSpPr>
        <p:spPr>
          <a:xfrm>
            <a:off x="0" y="0"/>
            <a:ext cx="6096000" cy="59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3B32FA-AB48-ACD8-44BB-20FC5C654F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5922963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9DC558-AB4F-3C1F-C500-57CD3CBA42CF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27856" y="533400"/>
            <a:ext cx="4840288" cy="2618750"/>
          </a:xfrm>
          <a:prstGeom prst="rect">
            <a:avLst/>
          </a:prstGeom>
          <a:ln w="41275">
            <a:noFill/>
          </a:ln>
        </p:spPr>
        <p:txBody>
          <a:bodyPr wrap="square" anchor="b" anchorCtr="0">
            <a:normAutofit/>
          </a:bodyPr>
          <a:lstStyle>
            <a:lvl1pPr>
              <a:lnSpc>
                <a:spcPct val="80000"/>
              </a:lnSpc>
              <a:defRPr sz="48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B19E601-3377-3311-9E50-9A6C5F9E6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856" y="3587750"/>
            <a:ext cx="4840288" cy="1898650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454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4EF734-225C-739B-F39B-280EC6EACF8A}"/>
              </a:ext>
            </a:extLst>
          </p:cNvPr>
          <p:cNvSpPr/>
          <p:nvPr userDrawn="1"/>
        </p:nvSpPr>
        <p:spPr>
          <a:xfrm>
            <a:off x="0" y="0"/>
            <a:ext cx="6096000" cy="59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25D12-DA82-0F64-B5F0-AFDB4813DC66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27856" y="533400"/>
            <a:ext cx="4840288" cy="2618750"/>
          </a:xfrm>
          <a:prstGeom prst="rect">
            <a:avLst/>
          </a:prstGeom>
          <a:ln w="41275">
            <a:noFill/>
          </a:ln>
        </p:spPr>
        <p:txBody>
          <a:bodyPr wrap="square" anchor="b" anchorCtr="0">
            <a:normAutofit/>
          </a:bodyPr>
          <a:lstStyle>
            <a:lvl1pPr>
              <a:lnSpc>
                <a:spcPct val="80000"/>
              </a:lnSpc>
              <a:defRPr sz="48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B96B6-C823-D67C-B26F-5CD60B0B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856" y="3587750"/>
            <a:ext cx="4840288" cy="1898650"/>
          </a:xfr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B98E997-D0F8-90A1-5778-D1B38AE54C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1980" y="-1"/>
            <a:ext cx="6094800" cy="5921375"/>
          </a:xfrm>
          <a:solidFill>
            <a:schemeClr val="bg1"/>
          </a:solidFill>
        </p:spPr>
        <p:txBody>
          <a:bodyPr lIns="540000" tIns="540000" rIns="900000" bIns="540000" anchor="ctr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385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0DE0B61-BE9D-2E40-4D56-82A0C2C2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7238505" cy="1158868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13783FB-C7FA-829F-ADD6-A3DB9C6764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5883" y="1"/>
            <a:ext cx="4066117" cy="59226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51E0765-663D-714A-0BCC-5F4AE6C3C9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752600"/>
            <a:ext cx="7238505" cy="3962400"/>
          </a:xfrm>
          <a:noFill/>
        </p:spPr>
        <p:txBody>
          <a:bodyPr lIns="90000" tIns="0" rIns="90000" bIns="46800" anchor="ctr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977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ED04CD-6B58-DB35-482B-CA9F7F06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680000" cy="1325563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09DD5-2C75-0B81-0F98-078CAC84D5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7289" y="1981200"/>
            <a:ext cx="10680000" cy="3657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10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755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4D32BE-B16B-0254-1A9D-5F0CEA91D4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188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6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with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A5A9-986A-A65F-7DF9-15C20152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680000" cy="1325563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B427D-D92A-BB52-E3B8-976691A0A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032170" cy="37354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FDC9A-44FA-A8C0-F6CB-25CDCD57C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99213"/>
            <a:ext cx="5181600" cy="37354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268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EBC7-5276-7AF8-EA80-1209A08B0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6AFBA-2F00-B8CB-9CDB-502EC1A13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C574A-A6EF-BB65-1CEE-868DE7FA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9263-E69D-424B-9295-3E46691B5D19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6A54B-27E7-F4A1-99EB-2805455F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283DD-09DD-92B4-BB95-C301202C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F1D8-4619-734A-BFCB-46B7056A4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7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F0883-A9B0-75CB-ABEA-B1DDDA2A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0707689" cy="1325563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F874E-419A-AFDB-100B-954ED14A0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707689" cy="3816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BF05B-EFD5-E29E-1821-464452644566}"/>
              </a:ext>
            </a:extLst>
          </p:cNvPr>
          <p:cNvSpPr/>
          <p:nvPr userDrawn="1"/>
        </p:nvSpPr>
        <p:spPr>
          <a:xfrm>
            <a:off x="0" y="5924145"/>
            <a:ext cx="12192000" cy="9338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CA067-E202-4276-0F3A-FF8C03F7583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062058"/>
            <a:ext cx="2897627" cy="6580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139E11-4250-A96B-4808-6381EAB474F1}"/>
              </a:ext>
            </a:extLst>
          </p:cNvPr>
          <p:cNvSpPr txBox="1"/>
          <p:nvPr userDrawn="1"/>
        </p:nvSpPr>
        <p:spPr>
          <a:xfrm>
            <a:off x="6324600" y="6206405"/>
            <a:ext cx="5484813" cy="369332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/>
            <a:r>
              <a:rPr lang="en-GB" b="0" i="0"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Join us to </a:t>
            </a:r>
            <a:r>
              <a:rPr lang="en-GB" b="1" i="0"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Challenge. Create. Change</a:t>
            </a:r>
            <a:r>
              <a:rPr lang="en-GB" b="0" i="0">
                <a:solidFill>
                  <a:schemeClr val="bg2">
                    <a:lumMod val="90000"/>
                  </a:schemeClr>
                </a:solidFill>
                <a:effectLst/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US" b="0">
              <a:solidFill>
                <a:schemeClr val="bg2">
                  <a:lumMod val="90000"/>
                </a:schemeClr>
              </a:solidFill>
              <a:latin typeface="+mn-lt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2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1" r:id="rId2"/>
    <p:sldLayoutId id="2147483712" r:id="rId3"/>
    <p:sldLayoutId id="2147483704" r:id="rId4"/>
    <p:sldLayoutId id="2147483695" r:id="rId5"/>
    <p:sldLayoutId id="2147483699" r:id="rId6"/>
    <p:sldLayoutId id="2147483698" r:id="rId7"/>
    <p:sldLayoutId id="2147483696" r:id="rId8"/>
    <p:sldLayoutId id="21474837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6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.ac.uk/studying/postgraduate/applying/your-application/entry-requirements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B6D167E-3D0B-82AE-BBB2-1FAEAAC79B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76200"/>
            <a:ext cx="12192001" cy="601980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3CCE4-475B-DE67-53EF-A0CF87AAC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60" y="744006"/>
            <a:ext cx="6090082" cy="4097725"/>
          </a:xfrm>
        </p:spPr>
        <p:txBody>
          <a:bodyPr wrap="square" anchor="b">
            <a:spAutoFit/>
          </a:bodyPr>
          <a:lstStyle/>
          <a:p>
            <a:r>
              <a:rPr lang="en-GB" dirty="0"/>
              <a:t>The </a:t>
            </a:r>
            <a:r>
              <a:rPr lang="en-GB" dirty="0" err="1"/>
              <a:t>Luksic</a:t>
            </a:r>
            <a:r>
              <a:rPr lang="en-GB" dirty="0"/>
              <a:t> Scholarship for Sustainability &amp; Data at the Edinburgh Futures Institute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FD182C-624B-2993-A0C5-DCDD50405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506" y="-283071"/>
            <a:ext cx="5382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2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2727-7FCA-4E6F-8132-399BCF217CA4}"/>
              </a:ext>
            </a:extLst>
          </p:cNvPr>
          <p:cNvSpPr txBox="1">
            <a:spLocks/>
          </p:cNvSpPr>
          <p:nvPr/>
        </p:nvSpPr>
        <p:spPr>
          <a:xfrm>
            <a:off x="427703" y="212865"/>
            <a:ext cx="10515600" cy="8013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2">
                    <a:lumMod val="10000"/>
                  </a:schemeClr>
                </a:solidFill>
                <a:latin typeface="Source Sans Pro SemiBold" panose="020B0503030403020204" pitchFamily="34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we offer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47598-01A4-427F-B9EC-F462EF12C46B}"/>
              </a:ext>
            </a:extLst>
          </p:cNvPr>
          <p:cNvSpPr txBox="1"/>
          <p:nvPr/>
        </p:nvSpPr>
        <p:spPr>
          <a:xfrm>
            <a:off x="427703" y="1014174"/>
            <a:ext cx="11147263" cy="5737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kern="1200" dirty="0">
                <a:latin typeface="+mn-lt"/>
                <a:ea typeface="+mn-ea"/>
                <a:cs typeface="+mn-cs"/>
              </a:rPr>
              <a:t>Meets the urgent and growing demand in industry, government and civil society for skills and knowledge in the </a:t>
            </a:r>
            <a:r>
              <a:rPr lang="en-GB" sz="2400" b="1" kern="1200" dirty="0">
                <a:latin typeface="+mn-lt"/>
                <a:ea typeface="+mn-ea"/>
                <a:cs typeface="+mn-cs"/>
              </a:rPr>
              <a:t>ethical design, use and governance of artificial intelligence and other data-intensive technologies</a:t>
            </a:r>
            <a:r>
              <a:rPr lang="en-GB" sz="2400" kern="1200" dirty="0">
                <a:latin typeface="+mn-lt"/>
                <a:ea typeface="+mn-ea"/>
                <a:cs typeface="+mn-cs"/>
              </a:rPr>
              <a:t>.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kern="1200" dirty="0">
                <a:latin typeface="+mn-lt"/>
                <a:ea typeface="+mn-ea"/>
                <a:cs typeface="+mn-cs"/>
              </a:rPr>
              <a:t>Draws upon the University’s world-leading </a:t>
            </a:r>
            <a:r>
              <a:rPr lang="en-GB" sz="2400" b="1" kern="1200" dirty="0">
                <a:latin typeface="+mn-lt"/>
                <a:ea typeface="+mn-ea"/>
                <a:cs typeface="+mn-cs"/>
              </a:rPr>
              <a:t>multi-disciplinary expertise </a:t>
            </a:r>
            <a:r>
              <a:rPr lang="en-GB" sz="2400" kern="1200" dirty="0">
                <a:latin typeface="+mn-lt"/>
                <a:ea typeface="+mn-ea"/>
                <a:cs typeface="+mn-cs"/>
              </a:rPr>
              <a:t>in this area, </a:t>
            </a:r>
            <a:r>
              <a:rPr lang="en-GB" sz="2400" dirty="0"/>
              <a:t>with teaching staff from </a:t>
            </a:r>
            <a:r>
              <a:rPr lang="en-GB" sz="2400" kern="1200" dirty="0">
                <a:latin typeface="+mn-lt"/>
                <a:ea typeface="+mn-ea"/>
                <a:cs typeface="+mn-cs"/>
              </a:rPr>
              <a:t>philosophy, law, informatics, and science and technology innovation studies (STIS)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Merges theory and practice-based learning with a focus on the skills needed to </a:t>
            </a:r>
            <a:r>
              <a:rPr lang="en-GB" sz="2400" b="1" dirty="0"/>
              <a:t>propose, critique and enact concrete ethical interventions </a:t>
            </a:r>
            <a:r>
              <a:rPr lang="en-GB" sz="2400" dirty="0"/>
              <a:t>in the AI and data context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kern="1200" dirty="0">
                <a:latin typeface="+mn-lt"/>
                <a:ea typeface="+mn-ea"/>
                <a:cs typeface="+mn-cs"/>
              </a:rPr>
              <a:t>Designed for </a:t>
            </a:r>
            <a:r>
              <a:rPr lang="en-GB" sz="2400" b="1" kern="1200" dirty="0">
                <a:latin typeface="+mn-lt"/>
                <a:ea typeface="+mn-ea"/>
                <a:cs typeface="+mn-cs"/>
              </a:rPr>
              <a:t>flexible, independent, self-motivated and collaborative </a:t>
            </a:r>
            <a:r>
              <a:rPr lang="en-GB" sz="2400" kern="1200" dirty="0">
                <a:latin typeface="+mn-lt"/>
                <a:ea typeface="+mn-ea"/>
                <a:cs typeface="+mn-cs"/>
              </a:rPr>
              <a:t>learning styles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Open to students from both </a:t>
            </a:r>
            <a:r>
              <a:rPr lang="en-GB" sz="2400" b="1" dirty="0"/>
              <a:t>technical and non-technical </a:t>
            </a:r>
            <a:r>
              <a:rPr lang="en-GB" sz="2400" dirty="0"/>
              <a:t>backgrounds</a:t>
            </a:r>
            <a:endParaRPr lang="en-GB" sz="2400" kern="1200" dirty="0">
              <a:latin typeface="+mn-lt"/>
              <a:ea typeface="+mn-ea"/>
              <a:cs typeface="+mn-cs"/>
            </a:endParaRPr>
          </a:p>
          <a:p>
            <a:endParaRPr lang="en-GB" sz="1800" kern="1200" dirty="0">
              <a:latin typeface="+mn-lt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1800" kern="12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93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947598-01A4-427F-B9EC-F462EF12C46B}"/>
              </a:ext>
            </a:extLst>
          </p:cNvPr>
          <p:cNvSpPr txBox="1"/>
          <p:nvPr/>
        </p:nvSpPr>
        <p:spPr>
          <a:xfrm>
            <a:off x="405401" y="304042"/>
            <a:ext cx="11632719" cy="58805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b="1" dirty="0"/>
              <a:t>PROGRAMME CORE (COMPULSORY) COURSES:</a:t>
            </a:r>
            <a:endParaRPr lang="en-GB" sz="2400" b="1" kern="1200" dirty="0"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cs typeface="Calibri" panose="020F0502020204030204" pitchFamily="34" charset="0"/>
              </a:rPr>
              <a:t>Data &amp; AI Ethics, Law &amp; Governance (Semester 1)</a:t>
            </a:r>
            <a:br>
              <a:rPr lang="en-GB" sz="2400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en-GB" sz="2400" dirty="0">
                <a:cs typeface="Calibri" panose="020F0502020204030204" pitchFamily="34" charset="0"/>
              </a:rPr>
              <a:t>Learn h</a:t>
            </a:r>
            <a:r>
              <a:rPr lang="en-GB" sz="2400" dirty="0">
                <a:solidFill>
                  <a:schemeClr val="tx1"/>
                </a:solidFill>
                <a:cs typeface="Calibri" panose="020F0502020204030204" pitchFamily="34" charset="0"/>
              </a:rPr>
              <a:t>ow ethics works alongside law, policy and other modes of AI &amp; data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cs typeface="Calibri" panose="020F0502020204030204" pitchFamily="34" charset="0"/>
              </a:rPr>
              <a:t>Data and AI Ethics As A Practice (Semester 2)</a:t>
            </a:r>
            <a:br>
              <a:rPr lang="en-GB" sz="2400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en-GB" sz="2400" dirty="0">
                <a:cs typeface="Calibri" panose="020F0502020204030204" pitchFamily="34" charset="0"/>
              </a:rPr>
              <a:t>Learn </a:t>
            </a:r>
            <a:r>
              <a:rPr lang="en-GB" sz="2400" dirty="0">
                <a:solidFill>
                  <a:schemeClr val="tx1"/>
                </a:solidFill>
                <a:cs typeface="Calibri" panose="020F0502020204030204" pitchFamily="34" charset="0"/>
              </a:rPr>
              <a:t>concrete methods, skills and techniques for putting AI and data ethics into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cs typeface="Calibri" panose="020F0502020204030204" pitchFamily="34" charset="0"/>
              </a:rPr>
              <a:t>Knowledge Integration/Project Planning and Final Project (Full Year)</a:t>
            </a:r>
            <a:br>
              <a:rPr lang="en-GB" sz="2400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en-GB" sz="2400" dirty="0">
                <a:solidFill>
                  <a:schemeClr val="tx1"/>
                </a:solidFill>
                <a:cs typeface="Calibri" panose="020F0502020204030204" pitchFamily="34" charset="0"/>
              </a:rPr>
              <a:t>Develop, propose, justify and self-critique an ethical intervention in data/AI design, deployment, or governance, using your own disciplinary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GB" sz="2400" b="1" kern="1200" dirty="0">
                <a:cs typeface="Calibri" panose="020F0502020204030204" pitchFamily="34" charset="0"/>
              </a:rPr>
              <a:t>ELECTIVES </a:t>
            </a:r>
            <a:r>
              <a:rPr lang="en-GB" sz="2400" b="1" dirty="0">
                <a:cs typeface="Calibri" panose="020F0502020204030204" pitchFamily="34" charset="0"/>
              </a:rPr>
              <a:t>MAY </a:t>
            </a:r>
            <a:r>
              <a:rPr lang="en-GB" sz="2400" b="1" kern="1200" dirty="0">
                <a:cs typeface="Calibri" panose="020F0502020204030204" pitchFamily="34" charset="0"/>
              </a:rPr>
              <a:t>INCLUDE</a:t>
            </a:r>
            <a:r>
              <a:rPr lang="en-GB" sz="2400" b="1" dirty="0"/>
              <a:t>:</a:t>
            </a:r>
            <a:endParaRPr lang="en-GB" sz="2400" b="1" kern="1200" dirty="0"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cs typeface="Calibri" panose="020F0502020204030204" pitchFamily="34" charset="0"/>
              </a:rPr>
              <a:t>Algorithmic Bias, Fairness and Justice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cs typeface="Calibri" panose="020F0502020204030204" pitchFamily="34" charset="0"/>
              </a:rPr>
              <a:t>Translational Data and AI Ethics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cs typeface="Calibri" panose="020F0502020204030204" pitchFamily="34" charset="0"/>
              </a:rPr>
              <a:t>Ethics of Robotics and Autonomous Syste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</a:p>
          <a:p>
            <a:pPr marL="0" indent="0">
              <a:buNone/>
            </a:pPr>
            <a:r>
              <a:rPr lang="en-GB" sz="2400" b="1">
                <a:latin typeface="Calibri"/>
                <a:ea typeface="Calibri"/>
                <a:cs typeface="Calibri"/>
              </a:rPr>
              <a:t>Environmental Sustainability and Artificial Intelligence</a:t>
            </a:r>
          </a:p>
          <a:p>
            <a:endParaRPr lang="en-GB" sz="1800" kern="1200" dirty="0">
              <a:latin typeface="+mn-lt"/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1800" kern="12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185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5F1340-2201-B8C1-7208-54E4E65415F0}"/>
              </a:ext>
            </a:extLst>
          </p:cNvPr>
          <p:cNvSpPr txBox="1"/>
          <p:nvPr/>
        </p:nvSpPr>
        <p:spPr>
          <a:xfrm>
            <a:off x="2017296" y="2905780"/>
            <a:ext cx="81574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252525"/>
                </a:solidFill>
                <a:latin typeface="Calibri"/>
                <a:ea typeface="Calibri"/>
                <a:cs typeface="Calibri"/>
              </a:rPr>
              <a:t>Join us to </a:t>
            </a:r>
            <a:r>
              <a:rPr lang="en-US" sz="2800" b="1">
                <a:solidFill>
                  <a:srgbClr val="252525"/>
                </a:solidFill>
                <a:latin typeface="Calibri"/>
                <a:ea typeface="Calibri"/>
                <a:cs typeface="Calibri"/>
              </a:rPr>
              <a:t>challenge</a:t>
            </a:r>
            <a:r>
              <a:rPr lang="en-US" sz="2800">
                <a:solidFill>
                  <a:srgbClr val="252525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800" b="1">
                <a:solidFill>
                  <a:srgbClr val="252525"/>
                </a:solidFill>
                <a:latin typeface="Calibri"/>
                <a:ea typeface="Calibri"/>
                <a:cs typeface="Calibri"/>
              </a:rPr>
              <a:t>create</a:t>
            </a:r>
            <a:r>
              <a:rPr lang="en-US" sz="2800">
                <a:solidFill>
                  <a:srgbClr val="252525"/>
                </a:solidFill>
                <a:latin typeface="Calibri"/>
                <a:ea typeface="Calibri"/>
                <a:cs typeface="Calibri"/>
              </a:rPr>
              <a:t>, and make </a:t>
            </a:r>
            <a:r>
              <a:rPr lang="en-US" sz="2800" b="1">
                <a:solidFill>
                  <a:srgbClr val="252525"/>
                </a:solidFill>
                <a:latin typeface="Calibri"/>
                <a:ea typeface="Calibri"/>
                <a:cs typeface="Calibri"/>
              </a:rPr>
              <a:t>change</a:t>
            </a:r>
            <a:r>
              <a:rPr lang="en-US" sz="2800">
                <a:solidFill>
                  <a:srgbClr val="252525"/>
                </a:solidFill>
                <a:latin typeface="Calibri"/>
                <a:ea typeface="Calibri"/>
                <a:cs typeface="Calibri"/>
              </a:rPr>
              <a:t> happen.</a:t>
            </a:r>
          </a:p>
        </p:txBody>
      </p:sp>
    </p:spTree>
    <p:extLst>
      <p:ext uri="{BB962C8B-B14F-4D97-AF65-F5344CB8AC3E}">
        <p14:creationId xmlns:p14="http://schemas.microsoft.com/office/powerpoint/2010/main" val="47315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CCE4-475B-DE67-53EF-A0CF87AA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01" y="693600"/>
            <a:ext cx="7238505" cy="115886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With you today from EFI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F846EF3-D57E-EF22-6698-B066DBBF35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6DA1AD8-77F8-135A-6987-D87BCDCC1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9701" y="2095496"/>
            <a:ext cx="6421515" cy="2667007"/>
          </a:xfrm>
        </p:spPr>
        <p:txBody>
          <a:bodyPr vert="horz" lIns="90000" tIns="0" rIns="90000" bIns="46800" rtlCol="0" anchor="t">
            <a:normAutofit/>
          </a:bodyPr>
          <a:lstStyle/>
          <a:p>
            <a:r>
              <a:rPr lang="en-US" dirty="0"/>
              <a:t>Sarah Harvey, EFI Head of Interdisciplinary Education Administration</a:t>
            </a:r>
            <a:endParaRPr lang="en-US" dirty="0">
              <a:cs typeface="Calibri"/>
            </a:endParaRPr>
          </a:p>
          <a:p>
            <a:r>
              <a:rPr lang="en-US" dirty="0"/>
              <a:t>Professor Shannon Vallor, Programme Director, </a:t>
            </a:r>
            <a:br>
              <a:rPr lang="en-US" dirty="0"/>
            </a:br>
            <a:r>
              <a:rPr lang="en-US" dirty="0"/>
              <a:t>MSc Data and AI Ethics</a:t>
            </a:r>
          </a:p>
          <a:p>
            <a:r>
              <a:rPr lang="en-US" dirty="0" err="1"/>
              <a:t>Luksic</a:t>
            </a:r>
            <a:r>
              <a:rPr lang="en-US" dirty="0"/>
              <a:t> Scholar, Hugo </a:t>
            </a:r>
            <a:r>
              <a:rPr lang="en-US" dirty="0" err="1"/>
              <a:t>Zúñiga</a:t>
            </a:r>
            <a:r>
              <a:rPr lang="en-US" dirty="0"/>
              <a:t>, MSc Data &amp; AI Ethics 2025-2026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0BE2A3-3140-8019-10A9-1D235610C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537" y="-344400"/>
            <a:ext cx="421246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5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37F31D-AEAA-EB02-1F1A-79B9634C9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F69A879-A9E4-34DA-4C63-36E1D9E1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at Edinburgh Futures Institute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BF9898-7B75-CABF-CBF6-AD1826022710}"/>
              </a:ext>
            </a:extLst>
          </p:cNvPr>
          <p:cNvSpPr/>
          <p:nvPr/>
        </p:nvSpPr>
        <p:spPr>
          <a:xfrm>
            <a:off x="762000" y="1624313"/>
            <a:ext cx="44958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noAutofit/>
          </a:bodyPr>
          <a:lstStyle/>
          <a:p>
            <a:r>
              <a:rPr lang="en-US" sz="2400" b="1" dirty="0">
                <a:solidFill>
                  <a:sysClr val="windowText" lastClr="000000"/>
                </a:solidFill>
              </a:rPr>
              <a:t>Interdisciplinary</a:t>
            </a:r>
          </a:p>
          <a:p>
            <a:r>
              <a:rPr lang="en-US" sz="1600" dirty="0">
                <a:solidFill>
                  <a:sysClr val="windowText" lastClr="000000"/>
                </a:solidFill>
              </a:rPr>
              <a:t>Bringing arts, humanities and social sciences together with sciences, engineering and medicine to address complex global issues.</a:t>
            </a:r>
            <a:endParaRPr lang="en-US" sz="1600" dirty="0">
              <a:solidFill>
                <a:sysClr val="windowText" lastClr="000000"/>
              </a:solidFill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C52FC-582A-787C-A4E4-6D03703397D7}"/>
              </a:ext>
            </a:extLst>
          </p:cNvPr>
          <p:cNvSpPr/>
          <p:nvPr/>
        </p:nvSpPr>
        <p:spPr>
          <a:xfrm>
            <a:off x="753533" y="3657600"/>
            <a:ext cx="44958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noAutofit/>
          </a:bodyPr>
          <a:lstStyle/>
          <a:p>
            <a:r>
              <a:rPr lang="en-US" sz="2400" b="1" dirty="0">
                <a:solidFill>
                  <a:sysClr val="windowText" lastClr="000000"/>
                </a:solidFill>
              </a:rPr>
              <a:t>Critical and research-led</a:t>
            </a:r>
          </a:p>
          <a:p>
            <a:r>
              <a:rPr lang="en-US" sz="1600" dirty="0">
                <a:solidFill>
                  <a:sysClr val="windowText" lastClr="000000"/>
                </a:solidFill>
              </a:rPr>
              <a:t>Working on pressing social issues that require new ways of thinking. Mindful of the role of universities in confronting uncomfortable questions.</a:t>
            </a:r>
            <a:endParaRPr lang="en-US" sz="1600" dirty="0">
              <a:solidFill>
                <a:sysClr val="windowText" lastClr="000000"/>
              </a:solidFill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DF302-B58B-54D1-8D9F-F64CB921D122}"/>
              </a:ext>
            </a:extLst>
          </p:cNvPr>
          <p:cNvSpPr/>
          <p:nvPr/>
        </p:nvSpPr>
        <p:spPr>
          <a:xfrm>
            <a:off x="5486400" y="1624313"/>
            <a:ext cx="4495799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noAutofit/>
          </a:bodyPr>
          <a:lstStyle/>
          <a:p>
            <a:r>
              <a:rPr lang="en-US" sz="2400" b="1" dirty="0">
                <a:solidFill>
                  <a:sysClr val="windowText" lastClr="000000"/>
                </a:solidFill>
              </a:rPr>
              <a:t>Participatory and porous</a:t>
            </a:r>
          </a:p>
          <a:p>
            <a:r>
              <a:rPr lang="en-US" sz="1600" dirty="0">
                <a:solidFill>
                  <a:sysClr val="windowText" lastClr="000000"/>
                </a:solidFill>
              </a:rPr>
              <a:t>Inviting diverse groupings to bring their ways of working and thinking together. EFI extends this invitation to industry, the public and government.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BB3141-7A24-05B4-E5F0-EA433E14214F}"/>
              </a:ext>
            </a:extLst>
          </p:cNvPr>
          <p:cNvSpPr/>
          <p:nvPr/>
        </p:nvSpPr>
        <p:spPr>
          <a:xfrm>
            <a:off x="5486400" y="3657600"/>
            <a:ext cx="4495798" cy="18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noAutofit/>
          </a:bodyPr>
          <a:lstStyle/>
          <a:p>
            <a:r>
              <a:rPr lang="en-US" sz="2400" b="1" dirty="0">
                <a:solidFill>
                  <a:sysClr val="windowText" lastClr="000000"/>
                </a:solidFill>
              </a:rPr>
              <a:t>Future-facing</a:t>
            </a:r>
          </a:p>
          <a:p>
            <a:r>
              <a:rPr lang="en-US" sz="1600" dirty="0">
                <a:solidFill>
                  <a:sysClr val="windowText" lastClr="000000"/>
                </a:solidFill>
              </a:rPr>
              <a:t>Embracing the non-traditional, the untried and the unexpected. EFI defines challenges and co-creates responses to build better futures.</a:t>
            </a:r>
          </a:p>
          <a:p>
            <a:endParaRPr lang="en-US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845BA1-EDED-F07A-732E-EB1C9EBC230E}"/>
              </a:ext>
            </a:extLst>
          </p:cNvPr>
          <p:cNvCxnSpPr>
            <a:cxnSpLocks/>
          </p:cNvCxnSpPr>
          <p:nvPr/>
        </p:nvCxnSpPr>
        <p:spPr>
          <a:xfrm>
            <a:off x="762000" y="1892488"/>
            <a:ext cx="0" cy="126365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9D19DF-1A6C-44F1-7FD3-C622BCAADEAF}"/>
              </a:ext>
            </a:extLst>
          </p:cNvPr>
          <p:cNvCxnSpPr>
            <a:cxnSpLocks/>
          </p:cNvCxnSpPr>
          <p:nvPr/>
        </p:nvCxnSpPr>
        <p:spPr>
          <a:xfrm>
            <a:off x="5486400" y="1892488"/>
            <a:ext cx="0" cy="126365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CCC50FA-1A01-1541-3A80-241F53556373}"/>
              </a:ext>
            </a:extLst>
          </p:cNvPr>
          <p:cNvCxnSpPr>
            <a:cxnSpLocks/>
          </p:cNvCxnSpPr>
          <p:nvPr/>
        </p:nvCxnSpPr>
        <p:spPr>
          <a:xfrm>
            <a:off x="744008" y="3925775"/>
            <a:ext cx="0" cy="126365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36818B-0BB6-4E7C-3D49-7F7C6A7388C9}"/>
              </a:ext>
            </a:extLst>
          </p:cNvPr>
          <p:cNvCxnSpPr>
            <a:cxnSpLocks/>
          </p:cNvCxnSpPr>
          <p:nvPr/>
        </p:nvCxnSpPr>
        <p:spPr>
          <a:xfrm>
            <a:off x="5486400" y="3925775"/>
            <a:ext cx="0" cy="126365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1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AE3BC-AA57-056A-295B-71C1E06C4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B40F-1819-19D3-2D74-DA13C47B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7238505" cy="1158868"/>
          </a:xfrm>
        </p:spPr>
        <p:txBody>
          <a:bodyPr anchor="ctr" anchorCtr="0">
            <a:normAutofit fontScale="90000"/>
          </a:bodyPr>
          <a:lstStyle/>
          <a:p>
            <a:r>
              <a:rPr lang="en-US" dirty="0"/>
              <a:t>What's different about </a:t>
            </a:r>
            <a:br>
              <a:rPr lang="en-US" dirty="0"/>
            </a:br>
            <a:r>
              <a:rPr lang="en-US" dirty="0"/>
              <a:t>education at EFI?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CE3AAE-D846-2D87-CE2E-39212854F4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651247"/>
            <a:ext cx="7238505" cy="3911354"/>
          </a:xfrm>
        </p:spPr>
        <p:txBody>
          <a:bodyPr>
            <a:normAutofit fontScale="92500"/>
          </a:bodyPr>
          <a:lstStyle/>
          <a:p>
            <a:r>
              <a:rPr lang="en-US" dirty="0"/>
              <a:t>Our interdisciplinary programmes are taught by leading academics from different Schools and disciplines</a:t>
            </a:r>
          </a:p>
          <a:p>
            <a:r>
              <a:rPr lang="en-US" dirty="0"/>
              <a:t>Our programmes equip you with the critical, data and creative skills needed to navigate a rapidly-changing world</a:t>
            </a:r>
            <a:endParaRPr lang="en-US" dirty="0">
              <a:cs typeface="Calibri"/>
            </a:endParaRPr>
          </a:p>
          <a:p>
            <a:r>
              <a:rPr lang="en-US" dirty="0"/>
              <a:t>We have both online and on-campus students studying together but the Luksic scholarships are for campus study only</a:t>
            </a:r>
            <a:endParaRPr lang="en-US" dirty="0">
              <a:cs typeface="Calibri"/>
            </a:endParaRPr>
          </a:p>
          <a:p>
            <a:r>
              <a:rPr lang="en-US" dirty="0"/>
              <a:t>We will help you apply leading-edge knowledge to live projects you care about</a:t>
            </a:r>
            <a:endParaRPr lang="en-US" dirty="0">
              <a:cs typeface="Calibri"/>
            </a:endParaRPr>
          </a:p>
          <a:p>
            <a:r>
              <a:rPr lang="en-US" dirty="0"/>
              <a:t>We will connect you to our partners in the community, industry and government</a:t>
            </a:r>
            <a:endParaRPr lang="en-US" dirty="0">
              <a:cs typeface="Calibri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8D0ECE5-5B10-E9D3-ABC0-1B037CC4A362}"/>
              </a:ext>
            </a:extLst>
          </p:cNvPr>
          <p:cNvSpPr txBox="1">
            <a:spLocks/>
          </p:cNvSpPr>
          <p:nvPr/>
        </p:nvSpPr>
        <p:spPr>
          <a:xfrm>
            <a:off x="665018" y="1828800"/>
            <a:ext cx="7162305" cy="4075200"/>
          </a:xfrm>
          <a:prstGeom prst="rect">
            <a:avLst/>
          </a:prstGeom>
        </p:spPr>
        <p:txBody>
          <a:bodyPr vert="horz" wrap="square" lIns="90000" tIns="0" rIns="90000" bIns="468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ea typeface="Calibri"/>
              <a:cs typeface="Calibri"/>
            </a:endParaRPr>
          </a:p>
        </p:txBody>
      </p:sp>
      <p:pic>
        <p:nvPicPr>
          <p:cNvPr id="9" name="Picture Placeholder 8" descr="A building with a clock on top&#10;&#10;Description automatically generated">
            <a:extLst>
              <a:ext uri="{FF2B5EF4-FFF2-40B4-BE49-F238E27FC236}">
                <a16:creationId xmlns:a16="http://schemas.microsoft.com/office/drawing/2014/main" id="{1A803904-B0AF-CEF9-B633-CB7D2E38C9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" r="11"/>
          <a:stretch/>
        </p:blipFill>
        <p:spPr>
          <a:xfrm>
            <a:off x="8126023" y="1"/>
            <a:ext cx="4065836" cy="5922600"/>
          </a:xfrm>
        </p:spPr>
      </p:pic>
    </p:spTree>
    <p:extLst>
      <p:ext uri="{BB962C8B-B14F-4D97-AF65-F5344CB8AC3E}">
        <p14:creationId xmlns:p14="http://schemas.microsoft.com/office/powerpoint/2010/main" val="222495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6868E533-ED3F-2AEA-6098-EFD2D569E14F}"/>
              </a:ext>
            </a:extLst>
          </p:cNvPr>
          <p:cNvSpPr txBox="1"/>
          <p:nvPr/>
        </p:nvSpPr>
        <p:spPr>
          <a:xfrm>
            <a:off x="735505" y="1525438"/>
            <a:ext cx="10287000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Working in cross-disciplinary teams with students from other Futures Institute </a:t>
            </a:r>
            <a:r>
              <a:rPr lang="en-US" sz="2400" err="1"/>
              <a:t>programmes</a:t>
            </a:r>
            <a:r>
              <a:rPr lang="en-US" sz="2400"/>
              <a:t>, you will learn critical data skills, ethical awareness, creative thinking, and methods to address complex issues: 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FC5641-82E6-1145-2FDE-207696030BDB}"/>
              </a:ext>
            </a:extLst>
          </p:cNvPr>
          <p:cNvSpPr txBox="1"/>
          <p:nvPr/>
        </p:nvSpPr>
        <p:spPr>
          <a:xfrm>
            <a:off x="735505" y="2905527"/>
            <a:ext cx="10291837" cy="267765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"/>
              <a:buChar char="•"/>
            </a:pPr>
            <a:r>
              <a:rPr lang="en-US" sz="2400">
                <a:cs typeface="Arial"/>
              </a:rPr>
              <a:t>Collect, manage and </a:t>
            </a:r>
            <a:r>
              <a:rPr lang="en-US" sz="2400" err="1">
                <a:cs typeface="Arial"/>
              </a:rPr>
              <a:t>analyse</a:t>
            </a:r>
            <a:r>
              <a:rPr lang="en-US" sz="2400">
                <a:cs typeface="Arial"/>
              </a:rPr>
              <a:t> computational datasets  ​</a:t>
            </a:r>
          </a:p>
          <a:p>
            <a:pPr marL="228600" indent="-228600">
              <a:buFont typeface=""/>
              <a:buChar char="•"/>
            </a:pPr>
            <a:r>
              <a:rPr lang="en-US" sz="2400">
                <a:cs typeface="Arial"/>
              </a:rPr>
              <a:t>Use emerging methodologies for mapping and designing possible futures  ​</a:t>
            </a:r>
            <a:endParaRPr lang="en-US" sz="2400">
              <a:ea typeface="Calibri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400">
                <a:cs typeface="Arial"/>
              </a:rPr>
              <a:t>Learn the fundamentals of data ethics  ​</a:t>
            </a:r>
          </a:p>
          <a:p>
            <a:pPr marL="228600" indent="-228600">
              <a:buFont typeface=""/>
              <a:buChar char="•"/>
            </a:pPr>
            <a:r>
              <a:rPr lang="en-US" sz="2400">
                <a:cs typeface="Arial"/>
              </a:rPr>
              <a:t>Learn how to use creative skills in the analysis and representation of data-informed and qualitative inquiry  ​</a:t>
            </a:r>
          </a:p>
          <a:p>
            <a:pPr marL="228600" indent="-228600">
              <a:buFont typeface=""/>
              <a:buChar char="•"/>
            </a:pPr>
            <a:r>
              <a:rPr lang="en-US" sz="2400">
                <a:cs typeface="Calibri"/>
              </a:rPr>
              <a:t>Develop climate change understanding </a:t>
            </a:r>
          </a:p>
          <a:p>
            <a:pPr marL="228600" indent="-228600">
              <a:buFont typeface="Arial,Sans-Serif"/>
              <a:buChar char="•"/>
            </a:pPr>
            <a:endParaRPr lang="en-US" sz="2400"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3079DB-982F-984F-6A70-A1548DD4F393}"/>
              </a:ext>
            </a:extLst>
          </p:cNvPr>
          <p:cNvSpPr txBox="1">
            <a:spLocks/>
          </p:cNvSpPr>
          <p:nvPr/>
        </p:nvSpPr>
        <p:spPr>
          <a:xfrm>
            <a:off x="735505" y="366570"/>
            <a:ext cx="7238505" cy="1158868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Skill focused</a:t>
            </a:r>
          </a:p>
        </p:txBody>
      </p:sp>
    </p:spTree>
    <p:extLst>
      <p:ext uri="{BB962C8B-B14F-4D97-AF65-F5344CB8AC3E}">
        <p14:creationId xmlns:p14="http://schemas.microsoft.com/office/powerpoint/2010/main" val="371029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F1C8-D5EF-4ABF-A50B-69D5EDA1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Eligibility and criteria to apply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264EE-B74E-41EE-8B97-639777907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7981"/>
            <a:ext cx="10707689" cy="40439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3A3A3A"/>
                </a:solidFill>
                <a:latin typeface="Calibri"/>
                <a:ea typeface="Source Sans Pro"/>
                <a:cs typeface="Calibri"/>
              </a:rPr>
              <a:t>Three full scholarships, covering full tuition fees, living costs and travel fees, are available for the 2026-2027 academic year. These awards are for the full-time, on campus MSc programmes in Circular Economy or Data and AI Ethics commencing in September 2026.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3A3A3A"/>
                </a:solidFill>
                <a:latin typeface="Calibri"/>
                <a:ea typeface="Source Sans Pro"/>
                <a:cs typeface="Calibri"/>
              </a:rPr>
              <a:t>Applicants must be a Chilean citizen domiciled in Chile without dual citizenship of a nation that would allow them to pay local fees.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3A3A3A"/>
                </a:solidFill>
                <a:latin typeface="Calibri"/>
                <a:ea typeface="Source Sans Pro"/>
                <a:cs typeface="Calibri"/>
              </a:rPr>
              <a:t>In addition to academic merit and English, consideration will be given to whether the candidate can demonstrate some or all of the following:</a:t>
            </a:r>
            <a:endParaRPr lang="en-GB" sz="2000" dirty="0">
              <a:latin typeface="Calibri"/>
              <a:ea typeface="Calibri"/>
              <a:cs typeface="Calibri"/>
            </a:endParaRPr>
          </a:p>
          <a:p>
            <a:r>
              <a:rPr lang="en-GB" sz="2000" dirty="0">
                <a:solidFill>
                  <a:srgbClr val="3A3A3A"/>
                </a:solidFill>
                <a:latin typeface="Calibri"/>
                <a:ea typeface="Source Sans Pro"/>
                <a:cs typeface="Calibri"/>
              </a:rPr>
              <a:t>an interest in social change in Chile</a:t>
            </a:r>
            <a:endParaRPr lang="en-GB" sz="2000" dirty="0">
              <a:latin typeface="Calibri"/>
              <a:ea typeface="Calibri"/>
              <a:cs typeface="Calibri"/>
            </a:endParaRPr>
          </a:p>
          <a:p>
            <a:r>
              <a:rPr lang="en-GB" sz="2000" dirty="0">
                <a:solidFill>
                  <a:srgbClr val="3A3A3A"/>
                </a:solidFill>
                <a:latin typeface="Calibri"/>
                <a:ea typeface="Source Sans Pro"/>
                <a:cs typeface="Calibri"/>
              </a:rPr>
              <a:t>evidence of work experience either in the public sector or in a role with strong social impact</a:t>
            </a:r>
            <a:endParaRPr lang="en-GB" sz="2000" dirty="0">
              <a:latin typeface="Calibri"/>
              <a:ea typeface="Calibri"/>
              <a:cs typeface="Calibri"/>
            </a:endParaRPr>
          </a:p>
          <a:p>
            <a:r>
              <a:rPr lang="en-GB" sz="2000" dirty="0">
                <a:solidFill>
                  <a:srgbClr val="3A3A3A"/>
                </a:solidFill>
                <a:latin typeface="Calibri"/>
                <a:ea typeface="Source Sans Pro"/>
                <a:cs typeface="Calibri"/>
              </a:rPr>
              <a:t>is the first in their family to attend University</a:t>
            </a:r>
            <a:endParaRPr lang="en-GB" sz="2000" dirty="0">
              <a:latin typeface="Calibri"/>
              <a:ea typeface="Calibri"/>
              <a:cs typeface="Calibri"/>
            </a:endParaRPr>
          </a:p>
          <a:p>
            <a:r>
              <a:rPr lang="en-GB" sz="2000" dirty="0">
                <a:solidFill>
                  <a:srgbClr val="3A3A3A"/>
                </a:solidFill>
                <a:latin typeface="Calibri"/>
                <a:ea typeface="Source Sans Pro"/>
                <a:cs typeface="Calibri"/>
              </a:rPr>
              <a:t>comes from a region outside of Santiago</a:t>
            </a:r>
            <a:endParaRPr lang="en-GB" sz="2000" dirty="0">
              <a:latin typeface="Calibri"/>
              <a:ea typeface="Calibri"/>
              <a:cs typeface="Calibri"/>
            </a:endParaRPr>
          </a:p>
          <a:p>
            <a:endParaRPr lang="en-GB" sz="2000" dirty="0">
              <a:solidFill>
                <a:srgbClr val="3A3A3A"/>
              </a:solidFill>
              <a:latin typeface="Calibri"/>
              <a:ea typeface="Source Sans Pro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06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7B81-DE45-CCBD-660D-FDF54DBE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21" y="365125"/>
            <a:ext cx="10707689" cy="1325563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Entry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1D836-9020-CB36-E194-978BB7471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12561"/>
            <a:ext cx="10707689" cy="38162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/>
                <a:ea typeface="Calibri"/>
                <a:cs typeface="Calibri"/>
              </a:rPr>
              <a:t>Proficiency in English</a:t>
            </a:r>
            <a:r>
              <a:rPr lang="en-US" sz="2400" dirty="0">
                <a:latin typeface="Calibri"/>
                <a:ea typeface="Calibri"/>
                <a:cs typeface="Calibri"/>
              </a:rPr>
              <a:t>, as evidenced by an English language test. For example, </a:t>
            </a:r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IELTS Academic: total 7.0 with at least 6.5 in each component. </a:t>
            </a:r>
            <a:endParaRPr lang="en-US" dirty="0"/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TOEFL-iBT (including Home Edition): total 100 with at least 23 in each component. </a:t>
            </a:r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Calibri"/>
                <a:cs typeface="Calibri"/>
              </a:rPr>
              <a:t>Find out more about our language requirements: </a:t>
            </a:r>
            <a:r>
              <a:rPr lang="en-US" sz="2400" dirty="0">
                <a:latin typeface="Calibri"/>
                <a:ea typeface="Calibri"/>
                <a:cs typeface="Calibri"/>
                <a:hlinkClick r:id="rId2"/>
              </a:rPr>
              <a:t>English language requirements</a:t>
            </a:r>
          </a:p>
          <a:p>
            <a:pPr marL="0" indent="0">
              <a:buNone/>
            </a:pPr>
            <a:r>
              <a:rPr lang="en-US" sz="2400" b="1" dirty="0">
                <a:latin typeface="Calibri"/>
                <a:ea typeface="Calibri"/>
                <a:cs typeface="Calibri"/>
              </a:rPr>
              <a:t>Academic merit</a:t>
            </a:r>
          </a:p>
          <a:p>
            <a:pPr marL="0" indent="0">
              <a:buNone/>
            </a:pPr>
            <a:r>
              <a:rPr lang="en-US" sz="2400" dirty="0">
                <a:latin typeface="Calibri"/>
                <a:ea typeface="Calibri"/>
                <a:cs typeface="Calibri"/>
              </a:rPr>
              <a:t>A first or 2:1 UK equivalent degree, as evidenced by your undergraduate degree certificate and transcript.</a:t>
            </a:r>
            <a:endParaRPr lang="en-US" dirty="0"/>
          </a:p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49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7B81-DE45-CCBD-660D-FDF54DBE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Application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1D836-9020-CB36-E194-978BB7471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1349"/>
            <a:ext cx="10707689" cy="40705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ea typeface="Calibri"/>
                <a:cs typeface="Calibri"/>
              </a:rPr>
              <a:t>The scholarship application form will open in November 2025.</a:t>
            </a:r>
          </a:p>
          <a:p>
            <a:pPr marL="0" indent="0">
              <a:buNone/>
            </a:pPr>
            <a:br>
              <a:rPr lang="en-US" sz="2400" dirty="0">
                <a:ea typeface="Calibri"/>
                <a:cs typeface="Calibri"/>
              </a:rPr>
            </a:br>
            <a:r>
              <a:rPr lang="en-US" sz="2400" dirty="0">
                <a:ea typeface="Calibri"/>
                <a:cs typeface="Calibri"/>
              </a:rPr>
              <a:t>To be considered for the scholarship, you must:</a:t>
            </a:r>
          </a:p>
          <a:p>
            <a:r>
              <a:rPr lang="en-US" sz="2400" dirty="0">
                <a:ea typeface="Calibri"/>
                <a:cs typeface="Calibri"/>
              </a:rPr>
              <a:t>Submit an application to the MSc programme by </a:t>
            </a:r>
            <a:r>
              <a:rPr lang="en-US" sz="2400" b="1" dirty="0">
                <a:ea typeface="Calibri"/>
                <a:cs typeface="Calibri"/>
              </a:rPr>
              <a:t>Monday 15 December 2025</a:t>
            </a:r>
          </a:p>
          <a:p>
            <a:r>
              <a:rPr lang="en-US" sz="2400" dirty="0">
                <a:ea typeface="Calibri"/>
                <a:cs typeface="Calibri"/>
              </a:rPr>
              <a:t>Submit an application to the scholarship by </a:t>
            </a:r>
            <a:r>
              <a:rPr lang="en-US" sz="2400" b="1" dirty="0">
                <a:ea typeface="Calibri"/>
                <a:cs typeface="Calibri"/>
              </a:rPr>
              <a:t>Thursday 26 March 2026</a:t>
            </a:r>
          </a:p>
          <a:p>
            <a:r>
              <a:rPr lang="en-US" sz="2400" dirty="0">
                <a:ea typeface="Calibri"/>
                <a:cs typeface="Calibri"/>
              </a:rPr>
              <a:t>Receive an unconditional offer to the MSc programme by </a:t>
            </a:r>
            <a:r>
              <a:rPr lang="en-US" sz="2400" b="1" dirty="0">
                <a:ea typeface="Calibri"/>
                <a:cs typeface="Calibri"/>
              </a:rPr>
              <a:t>Thursday 26 March 2026</a:t>
            </a:r>
            <a:br>
              <a:rPr lang="en-US" sz="2400" dirty="0">
                <a:ea typeface="Calibri"/>
                <a:cs typeface="Calibri"/>
              </a:rPr>
            </a:br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ea typeface="Calibri"/>
                <a:cs typeface="Calibri"/>
              </a:rPr>
              <a:t>All successful scholars will be confirmed and notified by July 2026.</a:t>
            </a:r>
          </a:p>
        </p:txBody>
      </p:sp>
    </p:spTree>
    <p:extLst>
      <p:ext uri="{BB962C8B-B14F-4D97-AF65-F5344CB8AC3E}">
        <p14:creationId xmlns:p14="http://schemas.microsoft.com/office/powerpoint/2010/main" val="403123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30CAE-BE29-A065-9B4B-BFD6284A4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and person sitting at a table looking at a tablet&#10;&#10;Description automatically generated">
            <a:extLst>
              <a:ext uri="{FF2B5EF4-FFF2-40B4-BE49-F238E27FC236}">
                <a16:creationId xmlns:a16="http://schemas.microsoft.com/office/drawing/2014/main" id="{77CA36D9-F918-6C09-375B-268025D2FD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5922963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788A7F-C6CF-FADD-35ED-C50AF7CC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6" y="533400"/>
            <a:ext cx="4840288" cy="261875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Data and Artificial Intelligence Ethics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CCB09-BE55-C330-17A2-D9883252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856" y="3587750"/>
            <a:ext cx="4840288" cy="1898650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b="1" dirty="0" err="1"/>
              <a:t>Programme</a:t>
            </a:r>
            <a:r>
              <a:rPr lang="en-US" b="1" dirty="0"/>
              <a:t> Director:</a:t>
            </a:r>
          </a:p>
          <a:p>
            <a:r>
              <a:rPr lang="en-US" b="1" dirty="0"/>
              <a:t>Professor Shannon Vallor</a:t>
            </a:r>
            <a:br>
              <a:rPr lang="en-US" dirty="0"/>
            </a:br>
            <a:r>
              <a:rPr lang="en-US" dirty="0"/>
              <a:t>Department of Philosophy/</a:t>
            </a:r>
            <a:br>
              <a:rPr lang="en-US" dirty="0"/>
            </a:br>
            <a:r>
              <a:rPr lang="en-US" dirty="0"/>
              <a:t>Centre for </a:t>
            </a:r>
            <a:r>
              <a:rPr lang="en-US" dirty="0" err="1"/>
              <a:t>Technomoral</a:t>
            </a:r>
            <a:r>
              <a:rPr lang="en-US" dirty="0"/>
              <a:t> Futures</a:t>
            </a:r>
          </a:p>
        </p:txBody>
      </p:sp>
    </p:spTree>
    <p:extLst>
      <p:ext uri="{BB962C8B-B14F-4D97-AF65-F5344CB8AC3E}">
        <p14:creationId xmlns:p14="http://schemas.microsoft.com/office/powerpoint/2010/main" val="2145231389"/>
      </p:ext>
    </p:extLst>
  </p:cSld>
  <p:clrMapOvr>
    <a:masterClrMapping/>
  </p:clrMapOvr>
</p:sld>
</file>

<file path=ppt/theme/theme1.xml><?xml version="1.0" encoding="utf-8"?>
<a:theme xmlns:a="http://schemas.openxmlformats.org/drawingml/2006/main" name="EFI Theme - alt">
  <a:themeElements>
    <a:clrScheme name="EFI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9464F"/>
      </a:accent1>
      <a:accent2>
        <a:srgbClr val="69C59C"/>
      </a:accent2>
      <a:accent3>
        <a:srgbClr val="F8F8F8"/>
      </a:accent3>
      <a:accent4>
        <a:srgbClr val="F0831F"/>
      </a:accent4>
      <a:accent5>
        <a:srgbClr val="6AC0DF"/>
      </a:accent5>
      <a:accent6>
        <a:srgbClr val="70AD47"/>
      </a:accent6>
      <a:hlink>
        <a:srgbClr val="012C56"/>
      </a:hlink>
      <a:folHlink>
        <a:srgbClr val="0002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I-presentation-template-test" id="{E31AD81A-479D-4247-8633-4251CA49D2E8}" vid="{D476C32A-0653-5445-A90A-7630CE7611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337EB0-68D2-9C4D-9D2C-F4C2666579D2}">
  <we:reference id="wa200003964" version="1.0.0.0" store="en-US" storeType="OMEX"/>
  <we:alternateReferences>
    <we:reference id="wa200003964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4295a1-8373-4cba-9d81-14931742a1d0">
      <Terms xmlns="http://schemas.microsoft.com/office/infopath/2007/PartnerControls"/>
    </lcf76f155ced4ddcb4097134ff3c332f>
    <TaxCatchAll xmlns="47bc43b0-a0d9-4fd0-9549-be5cc5a96c69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3F29BB77B9594FA5169A56446CDBBB" ma:contentTypeVersion="11" ma:contentTypeDescription="Create a new document." ma:contentTypeScope="" ma:versionID="187044084bfdac6869ece2f97baf5410">
  <xsd:schema xmlns:xsd="http://www.w3.org/2001/XMLSchema" xmlns:xs="http://www.w3.org/2001/XMLSchema" xmlns:p="http://schemas.microsoft.com/office/2006/metadata/properties" xmlns:ns2="d44295a1-8373-4cba-9d81-14931742a1d0" xmlns:ns3="47bc43b0-a0d9-4fd0-9549-be5cc5a96c69" targetNamespace="http://schemas.microsoft.com/office/2006/metadata/properties" ma:root="true" ma:fieldsID="28bd547e6ba5c180c66287ef3baf584f" ns2:_="" ns3:_="">
    <xsd:import namespace="d44295a1-8373-4cba-9d81-14931742a1d0"/>
    <xsd:import namespace="47bc43b0-a0d9-4fd0-9549-be5cc5a96c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295a1-8373-4cba-9d81-14931742a1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c43b0-a0d9-4fd0-9549-be5cc5a96c6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2bed672-fd04-4808-b51a-15e193410d4f}" ma:internalName="TaxCatchAll" ma:showField="CatchAllData" ma:web="47bc43b0-a0d9-4fd0-9549-be5cc5a96c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F8FA87-AAE5-4A3F-B237-A1CD493B36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CA4337-8B9E-4AF1-99E4-A92ED5AA805E}">
  <ds:schemaRefs>
    <ds:schemaRef ds:uri="http://schemas.microsoft.com/office/infopath/2007/PartnerControls"/>
    <ds:schemaRef ds:uri="47bc43b0-a0d9-4fd0-9549-be5cc5a96c69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d44295a1-8373-4cba-9d81-14931742a1d0"/>
  </ds:schemaRefs>
</ds:datastoreItem>
</file>

<file path=customXml/itemProps3.xml><?xml version="1.0" encoding="utf-8"?>
<ds:datastoreItem xmlns:ds="http://schemas.openxmlformats.org/officeDocument/2006/customXml" ds:itemID="{AC812E16-7707-4117-9CE0-02803DD012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4295a1-8373-4cba-9d81-14931742a1d0"/>
    <ds:schemaRef ds:uri="47bc43b0-a0d9-4fd0-9549-be5cc5a96c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893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EFI Theme - alt</vt:lpstr>
      <vt:lpstr>The Luksic Scholarship for Sustainability &amp; Data at the Edinburgh Futures Institute </vt:lpstr>
      <vt:lpstr>With you today from EFI</vt:lpstr>
      <vt:lpstr>Study at Edinburgh Futures Institute</vt:lpstr>
      <vt:lpstr>What's different about  education at EFI?</vt:lpstr>
      <vt:lpstr>PowerPoint Presentation</vt:lpstr>
      <vt:lpstr>Eligibility and criteria to apply </vt:lpstr>
      <vt:lpstr>Entry criteria</vt:lpstr>
      <vt:lpstr>Application timeline</vt:lpstr>
      <vt:lpstr>Data and Artificial Intelligence Ethics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EFI PowerPoint Template</dc:title>
  <dc:creator>Laura Dougan</dc:creator>
  <cp:lastModifiedBy>Sarah Harvey</cp:lastModifiedBy>
  <cp:revision>136</cp:revision>
  <dcterms:created xsi:type="dcterms:W3CDTF">2024-07-19T12:45:33Z</dcterms:created>
  <dcterms:modified xsi:type="dcterms:W3CDTF">2025-11-05T11:34:24Z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0x010100973F29BB77B9594FA5169A56446CDBBB</vt:lpwstr>
  </property>
  <property fmtid="{D5CDD505-2E9C-101B-9397-08002B2CF9AE}" pid="3" name="MediaServiceImageTags">
    <vt:lpwstr/>
  </property>
  <property fmtid="{D5CDD505-2E9C-101B-9397-08002B2CF9AE}" pid="4" name="Order">
    <vt:r8>37300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